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Overpass Light" panose="020B0604020202020204" charset="0"/>
      <p:regular r:id="rId14"/>
    </p:embeddedFont>
    <p:embeddedFont>
      <p:font typeface="Playfair Display" panose="00000500000000000000" pitchFamily="2" charset="0"/>
      <p:regular r:id="rId15"/>
      <p:bold r:id="rId16"/>
      <p:italic r:id="rId17"/>
      <p:boldItalic r:id="rId18"/>
    </p:embeddedFont>
    <p:embeddedFont>
      <p:font typeface="Source Sans Pro" panose="020B0503030403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8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58007-66E3-10EE-2EE4-E8A0C8C33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9CEDE-4FAF-0148-D58E-D41EA35509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A61B1-34A4-347F-223D-8E2AA7660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5410C-D097-BC0D-973A-68F1530F7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3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23972" y="2473285"/>
            <a:ext cx="9006427" cy="175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66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Customer Shopping</a:t>
            </a:r>
          </a:p>
          <a:p>
            <a:pPr>
              <a:lnSpc>
                <a:spcPts val="5550"/>
              </a:lnSpc>
            </a:pPr>
            <a:r>
              <a:rPr lang="en-US" sz="66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Behavior Analysis</a:t>
            </a:r>
            <a:endParaRPr lang="en-US" sz="6600" dirty="0"/>
          </a:p>
          <a:p>
            <a:pPr marL="0" indent="0" algn="l">
              <a:lnSpc>
                <a:spcPts val="5550"/>
              </a:lnSpc>
              <a:buNone/>
            </a:pP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5787614" y="5030511"/>
            <a:ext cx="8466267" cy="1122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Analyzing 3,900 customer purchases to map spending habits, product preferences, and subscription engagement for strategic business planning.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1C41-AC91-2667-465E-0C193BEE4C77}"/>
              </a:ext>
            </a:extLst>
          </p:cNvPr>
          <p:cNvSpPr/>
          <p:nvPr/>
        </p:nvSpPr>
        <p:spPr>
          <a:xfrm>
            <a:off x="12758569" y="7723991"/>
            <a:ext cx="1850315" cy="419548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341" y="897730"/>
            <a:ext cx="5321758" cy="801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6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Strategic Recommendations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317367" y="2306320"/>
            <a:ext cx="4193673" cy="2016773"/>
          </a:xfrm>
          <a:prstGeom prst="roundRect">
            <a:avLst>
              <a:gd name="adj" fmla="val 42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95333" y="2360822"/>
            <a:ext cx="639841" cy="516976"/>
          </a:xfrm>
          <a:prstGeom prst="roundRect">
            <a:avLst>
              <a:gd name="adj" fmla="val 24005098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842" y="2420832"/>
            <a:ext cx="341105" cy="3656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799" y="3166709"/>
            <a:ext cx="1607124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Boost Subscriptions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444341" y="3668996"/>
            <a:ext cx="3942681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Promote exclusive benefits to convert repeat buyers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4932641" y="2306320"/>
            <a:ext cx="4495919" cy="2016773"/>
          </a:xfrm>
          <a:prstGeom prst="roundRect">
            <a:avLst>
              <a:gd name="adj" fmla="val 42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0" name="Shape 6"/>
          <p:cNvSpPr/>
          <p:nvPr/>
        </p:nvSpPr>
        <p:spPr>
          <a:xfrm>
            <a:off x="5048661" y="2372374"/>
            <a:ext cx="632578" cy="533441"/>
          </a:xfrm>
          <a:prstGeom prst="roundRect">
            <a:avLst>
              <a:gd name="adj" fmla="val 24005098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9691" y="2488595"/>
            <a:ext cx="308013" cy="31943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067182" y="3166709"/>
            <a:ext cx="1587103" cy="277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Loyalty Programs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067182" y="3690148"/>
            <a:ext cx="4226838" cy="28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Reward repeat buyers to increase retention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9794796" y="2301102"/>
            <a:ext cx="4495919" cy="2057239"/>
          </a:xfrm>
          <a:prstGeom prst="roundRect">
            <a:avLst>
              <a:gd name="adj" fmla="val 42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5" name="Shape 10"/>
          <p:cNvSpPr/>
          <p:nvPr/>
        </p:nvSpPr>
        <p:spPr>
          <a:xfrm>
            <a:off x="9998392" y="2342685"/>
            <a:ext cx="586264" cy="544144"/>
          </a:xfrm>
          <a:prstGeom prst="roundRect">
            <a:avLst>
              <a:gd name="adj" fmla="val 24005098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0425" y="2405623"/>
            <a:ext cx="357029" cy="42660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50161" y="3150633"/>
            <a:ext cx="2023705" cy="283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Review Discount Policy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929336" y="3690148"/>
            <a:ext cx="4226838" cy="290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Balance sales growth with margin control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317367" y="5066043"/>
            <a:ext cx="6424486" cy="2016773"/>
          </a:xfrm>
          <a:prstGeom prst="roundRect">
            <a:avLst>
              <a:gd name="adj" fmla="val 42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471671" y="5158343"/>
            <a:ext cx="671244" cy="613910"/>
          </a:xfrm>
          <a:prstGeom prst="roundRect">
            <a:avLst>
              <a:gd name="adj" fmla="val 24005098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050" y="5240714"/>
            <a:ext cx="462320" cy="48986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65858" y="5989626"/>
            <a:ext cx="3234773" cy="380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444342" y="6545355"/>
            <a:ext cx="5997098" cy="258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Focus on high-revenue age groups and express shipping users</a:t>
            </a:r>
            <a:endParaRPr lang="en-US" sz="1400" dirty="0"/>
          </a:p>
        </p:txBody>
      </p:sp>
      <p:sp>
        <p:nvSpPr>
          <p:cNvPr id="24" name="Shape 17"/>
          <p:cNvSpPr/>
          <p:nvPr/>
        </p:nvSpPr>
        <p:spPr>
          <a:xfrm>
            <a:off x="7378660" y="5033385"/>
            <a:ext cx="6807398" cy="2057239"/>
          </a:xfrm>
          <a:prstGeom prst="roundRect">
            <a:avLst>
              <a:gd name="adj" fmla="val 42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5" name="Shape 18"/>
          <p:cNvSpPr/>
          <p:nvPr/>
        </p:nvSpPr>
        <p:spPr>
          <a:xfrm>
            <a:off x="7544119" y="5222426"/>
            <a:ext cx="675321" cy="522737"/>
          </a:xfrm>
          <a:prstGeom prst="roundRect">
            <a:avLst>
              <a:gd name="adj" fmla="val 24005098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91439" y="5265421"/>
            <a:ext cx="362901" cy="40849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7544119" y="5995602"/>
            <a:ext cx="1700451" cy="272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Product Positioning</a:t>
            </a:r>
            <a:endParaRPr lang="en-US" sz="2000" dirty="0"/>
          </a:p>
        </p:txBody>
      </p:sp>
      <p:sp>
        <p:nvSpPr>
          <p:cNvPr id="28" name="Text 20"/>
          <p:cNvSpPr/>
          <p:nvPr/>
        </p:nvSpPr>
        <p:spPr>
          <a:xfrm>
            <a:off x="7544119" y="6535521"/>
            <a:ext cx="6538317" cy="27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Highlight top-rated items in campaigns</a:t>
            </a:r>
            <a:endParaRPr lang="en-US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241C2F-582B-D28C-C5D2-991C61367A32}"/>
              </a:ext>
            </a:extLst>
          </p:cNvPr>
          <p:cNvSpPr/>
          <p:nvPr/>
        </p:nvSpPr>
        <p:spPr>
          <a:xfrm>
            <a:off x="12780085" y="7810052"/>
            <a:ext cx="1850315" cy="419548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7814A-BED4-66A8-E99D-382F4D27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1B0665F-4459-A4FB-61D5-B3BEF19A0F83}"/>
              </a:ext>
            </a:extLst>
          </p:cNvPr>
          <p:cNvSpPr/>
          <p:nvPr/>
        </p:nvSpPr>
        <p:spPr>
          <a:xfrm>
            <a:off x="12758569" y="7723991"/>
            <a:ext cx="1850315" cy="419548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 0">
            <a:extLst>
              <a:ext uri="{FF2B5EF4-FFF2-40B4-BE49-F238E27FC236}">
                <a16:creationId xmlns:a16="http://schemas.microsoft.com/office/drawing/2014/main" id="{9B0DAEC4-CA73-CD8E-5357-4BC970F80B12}"/>
              </a:ext>
            </a:extLst>
          </p:cNvPr>
          <p:cNvSpPr/>
          <p:nvPr/>
        </p:nvSpPr>
        <p:spPr>
          <a:xfrm>
            <a:off x="476615" y="553480"/>
            <a:ext cx="5321758" cy="801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6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Power BI Dashboard</a:t>
            </a:r>
            <a:endParaRPr lang="en-US" sz="3600" dirty="0"/>
          </a:p>
        </p:txBody>
      </p:sp>
      <p:pic>
        <p:nvPicPr>
          <p:cNvPr id="34" name="Picture 33" descr="A screenshot of a dashboard">
            <a:extLst>
              <a:ext uri="{FF2B5EF4-FFF2-40B4-BE49-F238E27FC236}">
                <a16:creationId xmlns:a16="http://schemas.microsoft.com/office/drawing/2014/main" id="{44BF3F18-A58B-2B84-224B-9E2D131A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56" y="1312425"/>
            <a:ext cx="11548386" cy="64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3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015" y="545902"/>
            <a:ext cx="4957524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Dataset Overview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4015" y="1562100"/>
            <a:ext cx="2420064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3,900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694015" y="2464237"/>
            <a:ext cx="2420064" cy="619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Customer Purchases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3475" y="3014305"/>
            <a:ext cx="2420064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Transactional records analyzed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61849" y="1562100"/>
            <a:ext cx="2420183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18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3361849" y="2464237"/>
            <a:ext cx="242018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Data Columns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61849" y="3068718"/>
            <a:ext cx="242018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Features tracked per transaction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29801" y="1562100"/>
            <a:ext cx="2420064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50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6029801" y="2464237"/>
            <a:ext cx="242006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Locations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060817" y="3068717"/>
            <a:ext cx="2420064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Geographic coverage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361849" y="4333042"/>
            <a:ext cx="2420183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25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3361849" y="5235178"/>
            <a:ext cx="242018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Product Types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3361849" y="5663922"/>
            <a:ext cx="242018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Items in catalog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4015" y="6402467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Demographics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694015" y="6910507"/>
            <a:ext cx="363616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Age, Gender, Location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94015" y="7297103"/>
            <a:ext cx="363616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Subscription Status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821436" y="6402467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Purchase Details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4821436" y="6910507"/>
            <a:ext cx="363616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Item, Category, Amount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821436" y="7297103"/>
            <a:ext cx="363616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Season, Size, Color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303" y="513460"/>
            <a:ext cx="80215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60972" y="215649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yn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60972" y="2511539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5" name="Text 3"/>
          <p:cNvSpPr/>
          <p:nvPr/>
        </p:nvSpPr>
        <p:spPr>
          <a:xfrm>
            <a:off x="760972" y="2685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Data Loading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0972" y="317626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Imported dataset using pandas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184144" y="215649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yn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84144" y="2511539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9" name="Text 7"/>
          <p:cNvSpPr/>
          <p:nvPr/>
        </p:nvSpPr>
        <p:spPr>
          <a:xfrm>
            <a:off x="5184144" y="2685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Initial Exploration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184144" y="317626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Structure check and summary statistics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9607315" y="215649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yn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07315" y="2511539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9607315" y="2685846"/>
            <a:ext cx="3491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Missing Data Handling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607315" y="317626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Imputed 37 missing Review Ratings with median values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760972" y="4990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yn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60972" y="5345905"/>
            <a:ext cx="6407944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7" name="Text 15"/>
          <p:cNvSpPr/>
          <p:nvPr/>
        </p:nvSpPr>
        <p:spPr>
          <a:xfrm>
            <a:off x="760972" y="5520213"/>
            <a:ext cx="3125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Feature Engineering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60972" y="60106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Created age_group and purchase_frequency_days columns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7395730" y="4990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yn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395730" y="5345905"/>
            <a:ext cx="6407944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21" name="Text 19"/>
          <p:cNvSpPr/>
          <p:nvPr/>
        </p:nvSpPr>
        <p:spPr>
          <a:xfrm>
            <a:off x="7395730" y="5520213"/>
            <a:ext cx="33177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Database Integration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7395730" y="60106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Loaded cleaned data into PostgreSQL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D6CAA0-D547-10BA-624E-4B70F9D3EB81}"/>
              </a:ext>
            </a:extLst>
          </p:cNvPr>
          <p:cNvSpPr/>
          <p:nvPr/>
        </p:nvSpPr>
        <p:spPr>
          <a:xfrm>
            <a:off x="12758569" y="7723991"/>
            <a:ext cx="1850315" cy="419548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028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168" y="1835706"/>
            <a:ext cx="5096113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6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Key Statistical Insights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583168" y="2606279"/>
            <a:ext cx="6648688" cy="1341953"/>
          </a:xfrm>
          <a:prstGeom prst="roundRect">
            <a:avLst>
              <a:gd name="adj" fmla="val 521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57357" y="2780467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Average Purchase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57357" y="3140750"/>
            <a:ext cx="630031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$59.76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357" y="3507343"/>
            <a:ext cx="630031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Mean transaction value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98425" y="2606279"/>
            <a:ext cx="6648807" cy="1341953"/>
          </a:xfrm>
          <a:prstGeom prst="roundRect">
            <a:avLst>
              <a:gd name="adj" fmla="val 521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72613" y="2780467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Customer Age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572613" y="3140750"/>
            <a:ext cx="630043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44 years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2613" y="3507343"/>
            <a:ext cx="630043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Average customer age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5350" y="4138941"/>
            <a:ext cx="6648688" cy="1341953"/>
          </a:xfrm>
          <a:prstGeom prst="roundRect">
            <a:avLst>
              <a:gd name="adj" fmla="val 521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57357" y="4288989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Review Rating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757357" y="4649272"/>
            <a:ext cx="630031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3.75 / 5.0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7357" y="5015865"/>
            <a:ext cx="630031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Average product rating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398425" y="4114800"/>
            <a:ext cx="6648807" cy="1341953"/>
          </a:xfrm>
          <a:prstGeom prst="roundRect">
            <a:avLst>
              <a:gd name="adj" fmla="val 521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72613" y="4288989"/>
            <a:ext cx="223551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Previous Purchases</a:t>
            </a: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7572613" y="4649272"/>
            <a:ext cx="630043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25 average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72613" y="5015865"/>
            <a:ext cx="630043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Customer purchase history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553505" y="6112775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Gender Split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1553505" y="6539733"/>
            <a:ext cx="417075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Male: 68%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1553505" y="6956332"/>
            <a:ext cx="417075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Female: 32%</a:t>
            </a: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6138364" y="6112775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Top Category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6138364" y="6539733"/>
            <a:ext cx="417075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Clothing: 45%</a:t>
            </a: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6138364" y="6956332"/>
            <a:ext cx="417075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Most purchased</a:t>
            </a: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10723223" y="6112775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Subscription Rate</a:t>
            </a:r>
            <a:endParaRPr lang="en-US" sz="2000" dirty="0"/>
          </a:p>
        </p:txBody>
      </p:sp>
      <p:sp>
        <p:nvSpPr>
          <p:cNvPr id="27" name="Text 24"/>
          <p:cNvSpPr/>
          <p:nvPr/>
        </p:nvSpPr>
        <p:spPr>
          <a:xfrm>
            <a:off x="10723223" y="6539733"/>
            <a:ext cx="228492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27% subscribed</a:t>
            </a: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10723224" y="6956332"/>
            <a:ext cx="2629166" cy="31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73% non-subscribers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CF732E-E88C-26EC-FBEB-8E288076DA0B}"/>
              </a:ext>
            </a:extLst>
          </p:cNvPr>
          <p:cNvSpPr/>
          <p:nvPr/>
        </p:nvSpPr>
        <p:spPr>
          <a:xfrm>
            <a:off x="12758569" y="7723991"/>
            <a:ext cx="1850315" cy="419548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5529" y="548640"/>
            <a:ext cx="7922405" cy="119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44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Revenue &amp; Spending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425528" y="2353875"/>
            <a:ext cx="3812985" cy="46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Revenue by Gender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17909" y="2812367"/>
            <a:ext cx="5339708" cy="328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Males generate higher total revenue due to larger customer base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933630" y="2323795"/>
            <a:ext cx="3168260" cy="29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24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</a:rPr>
              <a:t>Shipping Preferences</a:t>
            </a:r>
          </a:p>
        </p:txBody>
      </p:sp>
      <p:sp>
        <p:nvSpPr>
          <p:cNvPr id="7" name="Text 4"/>
          <p:cNvSpPr/>
          <p:nvPr/>
        </p:nvSpPr>
        <p:spPr>
          <a:xfrm>
            <a:off x="7944388" y="2892855"/>
            <a:ext cx="2264619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Express</a:t>
            </a:r>
            <a:r>
              <a:rPr lang="en-US" sz="20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: </a:t>
            </a:r>
            <a:r>
              <a:rPr lang="en-US" sz="2000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$60.48</a:t>
            </a:r>
            <a:r>
              <a:rPr lang="en-US" sz="20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 avg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44388" y="3276802"/>
            <a:ext cx="2651893" cy="281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Standard</a:t>
            </a:r>
            <a:r>
              <a:rPr lang="en-US" sz="24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: </a:t>
            </a:r>
            <a:r>
              <a:rPr lang="en-US" sz="2000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$58.46</a:t>
            </a:r>
            <a:r>
              <a:rPr lang="en-US" sz="20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 avg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425529" y="9224367"/>
            <a:ext cx="13779341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High-spending discount users identified: customers using discounts while spending above average</a:t>
            </a:r>
            <a:endParaRPr lang="en-US" sz="9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2A50E0-4DB5-6A77-18DF-92FD7A6D0FFC}"/>
              </a:ext>
            </a:extLst>
          </p:cNvPr>
          <p:cNvSpPr/>
          <p:nvPr/>
        </p:nvSpPr>
        <p:spPr>
          <a:xfrm>
            <a:off x="12758569" y="7723991"/>
            <a:ext cx="1850315" cy="419548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E168BC9D-2567-F70D-38DD-F3516129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4670" y="3610291"/>
            <a:ext cx="7445191" cy="4040537"/>
          </a:xfrm>
          <a:prstGeom prst="rect">
            <a:avLst/>
          </a:prstGeom>
        </p:spPr>
      </p:pic>
      <p:sp>
        <p:nvSpPr>
          <p:cNvPr id="26" name="Shape 3">
            <a:extLst>
              <a:ext uri="{FF2B5EF4-FFF2-40B4-BE49-F238E27FC236}">
                <a16:creationId xmlns:a16="http://schemas.microsoft.com/office/drawing/2014/main" id="{CDD5476C-3745-745A-D9BB-E24B94C57591}"/>
              </a:ext>
            </a:extLst>
          </p:cNvPr>
          <p:cNvSpPr/>
          <p:nvPr/>
        </p:nvSpPr>
        <p:spPr>
          <a:xfrm>
            <a:off x="1904104" y="7623690"/>
            <a:ext cx="204396" cy="194429"/>
          </a:xfrm>
          <a:prstGeom prst="roundRect">
            <a:avLst>
              <a:gd name="adj" fmla="val 16084"/>
            </a:avLst>
          </a:prstGeom>
          <a:solidFill>
            <a:srgbClr val="464106"/>
          </a:solidFill>
          <a:ln/>
        </p:spPr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CFB6FBD-F9A4-2CB4-773A-8313834EDD41}"/>
              </a:ext>
            </a:extLst>
          </p:cNvPr>
          <p:cNvSpPr/>
          <p:nvPr/>
        </p:nvSpPr>
        <p:spPr>
          <a:xfrm>
            <a:off x="2214462" y="7732060"/>
            <a:ext cx="867377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Male</a:t>
            </a:r>
            <a:endParaRPr lang="en-US" dirty="0"/>
          </a:p>
        </p:txBody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E59B2F2B-4356-AF86-8416-77B24357CEC7}"/>
              </a:ext>
            </a:extLst>
          </p:cNvPr>
          <p:cNvSpPr/>
          <p:nvPr/>
        </p:nvSpPr>
        <p:spPr>
          <a:xfrm>
            <a:off x="2968135" y="7623690"/>
            <a:ext cx="204396" cy="210919"/>
          </a:xfrm>
          <a:prstGeom prst="roundRect">
            <a:avLst>
              <a:gd name="adj" fmla="val 16084"/>
            </a:avLst>
          </a:prstGeom>
          <a:solidFill>
            <a:srgbClr val="B4A611"/>
          </a:solidFill>
          <a:ln/>
        </p:spPr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D5DC6F4C-8CFC-1AC5-2498-C087467F8D71}"/>
              </a:ext>
            </a:extLst>
          </p:cNvPr>
          <p:cNvSpPr/>
          <p:nvPr/>
        </p:nvSpPr>
        <p:spPr>
          <a:xfrm>
            <a:off x="3254624" y="7732060"/>
            <a:ext cx="498452" cy="277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Female</a:t>
            </a:r>
            <a:endParaRPr lang="en-US" dirty="0"/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15E6AE3C-220D-73A3-A850-3C836A573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357" y="3914410"/>
            <a:ext cx="6548397" cy="36670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913" y="499586"/>
            <a:ext cx="5445323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Product Performance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13052" y="1840483"/>
            <a:ext cx="4331732" cy="1342311"/>
          </a:xfrm>
          <a:prstGeom prst="roundRect">
            <a:avLst>
              <a:gd name="adj" fmla="val 8175"/>
            </a:avLst>
          </a:prstGeom>
          <a:solidFill>
            <a:srgbClr val="FFFDE6"/>
          </a:solidFill>
          <a:ln/>
        </p:spPr>
      </p:sp>
      <p:sp>
        <p:nvSpPr>
          <p:cNvPr id="4" name="Shape 2"/>
          <p:cNvSpPr/>
          <p:nvPr/>
        </p:nvSpPr>
        <p:spPr>
          <a:xfrm>
            <a:off x="635913" y="1680329"/>
            <a:ext cx="4331732" cy="91440"/>
          </a:xfrm>
          <a:prstGeom prst="roundRect">
            <a:avLst>
              <a:gd name="adj" fmla="val 83458"/>
            </a:avLst>
          </a:prstGeom>
          <a:solidFill>
            <a:srgbClr val="224435"/>
          </a:solidFill>
          <a:ln/>
        </p:spPr>
      </p:sp>
      <p:sp>
        <p:nvSpPr>
          <p:cNvPr id="5" name="Shape 3"/>
          <p:cNvSpPr/>
          <p:nvPr/>
        </p:nvSpPr>
        <p:spPr>
          <a:xfrm>
            <a:off x="2529245" y="1430655"/>
            <a:ext cx="545068" cy="545068"/>
          </a:xfrm>
          <a:prstGeom prst="roundRect">
            <a:avLst>
              <a:gd name="adj" fmla="val 167759"/>
            </a:avLst>
          </a:prstGeom>
          <a:solidFill>
            <a:srgbClr val="224435"/>
          </a:solidFill>
          <a:ln/>
        </p:spPr>
      </p:sp>
      <p:sp>
        <p:nvSpPr>
          <p:cNvPr id="6" name="Text 4"/>
          <p:cNvSpPr/>
          <p:nvPr/>
        </p:nvSpPr>
        <p:spPr>
          <a:xfrm>
            <a:off x="2692718" y="1566863"/>
            <a:ext cx="21800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17601" y="2157413"/>
            <a:ext cx="227123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Gloves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17601" y="2550319"/>
            <a:ext cx="392263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Rating: </a:t>
            </a:r>
            <a:r>
              <a:rPr lang="en-US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3.86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5149334" y="1703189"/>
            <a:ext cx="4331732" cy="1342311"/>
          </a:xfrm>
          <a:prstGeom prst="roundRect">
            <a:avLst>
              <a:gd name="adj" fmla="val 8175"/>
            </a:avLst>
          </a:prstGeom>
          <a:solidFill>
            <a:srgbClr val="FFFDE6"/>
          </a:solidFill>
          <a:ln/>
        </p:spPr>
      </p:sp>
      <p:sp>
        <p:nvSpPr>
          <p:cNvPr id="10" name="Shape 8"/>
          <p:cNvSpPr/>
          <p:nvPr/>
        </p:nvSpPr>
        <p:spPr>
          <a:xfrm>
            <a:off x="5149334" y="1680329"/>
            <a:ext cx="4331732" cy="91440"/>
          </a:xfrm>
          <a:prstGeom prst="roundRect">
            <a:avLst>
              <a:gd name="adj" fmla="val 83458"/>
            </a:avLst>
          </a:prstGeom>
          <a:solidFill>
            <a:srgbClr val="224435"/>
          </a:solidFill>
          <a:ln/>
        </p:spPr>
      </p:sp>
      <p:sp>
        <p:nvSpPr>
          <p:cNvPr id="11" name="Shape 9"/>
          <p:cNvSpPr/>
          <p:nvPr/>
        </p:nvSpPr>
        <p:spPr>
          <a:xfrm>
            <a:off x="7042666" y="1430655"/>
            <a:ext cx="545068" cy="545068"/>
          </a:xfrm>
          <a:prstGeom prst="roundRect">
            <a:avLst>
              <a:gd name="adj" fmla="val 167759"/>
            </a:avLst>
          </a:prstGeom>
          <a:solidFill>
            <a:srgbClr val="224435"/>
          </a:solidFill>
          <a:ln/>
        </p:spPr>
      </p:sp>
      <p:sp>
        <p:nvSpPr>
          <p:cNvPr id="12" name="Text 10"/>
          <p:cNvSpPr/>
          <p:nvPr/>
        </p:nvSpPr>
        <p:spPr>
          <a:xfrm>
            <a:off x="7206139" y="1566863"/>
            <a:ext cx="21800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331022" y="2157413"/>
            <a:ext cx="227123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Sandals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331022" y="2550319"/>
            <a:ext cx="392263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Rating: </a:t>
            </a:r>
            <a:r>
              <a:rPr lang="en-US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3.84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9662755" y="1703189"/>
            <a:ext cx="4331732" cy="1342311"/>
          </a:xfrm>
          <a:prstGeom prst="roundRect">
            <a:avLst>
              <a:gd name="adj" fmla="val 8175"/>
            </a:avLst>
          </a:prstGeom>
          <a:solidFill>
            <a:srgbClr val="FFFDE6"/>
          </a:solidFill>
          <a:ln/>
        </p:spPr>
      </p:sp>
      <p:sp>
        <p:nvSpPr>
          <p:cNvPr id="16" name="Shape 14"/>
          <p:cNvSpPr/>
          <p:nvPr/>
        </p:nvSpPr>
        <p:spPr>
          <a:xfrm>
            <a:off x="9662755" y="1680329"/>
            <a:ext cx="4331732" cy="91440"/>
          </a:xfrm>
          <a:prstGeom prst="roundRect">
            <a:avLst>
              <a:gd name="adj" fmla="val 83458"/>
            </a:avLst>
          </a:prstGeom>
          <a:solidFill>
            <a:srgbClr val="224435"/>
          </a:solidFill>
          <a:ln/>
        </p:spPr>
      </p:sp>
      <p:sp>
        <p:nvSpPr>
          <p:cNvPr id="17" name="Shape 15"/>
          <p:cNvSpPr/>
          <p:nvPr/>
        </p:nvSpPr>
        <p:spPr>
          <a:xfrm>
            <a:off x="11556087" y="1430655"/>
            <a:ext cx="545068" cy="545068"/>
          </a:xfrm>
          <a:prstGeom prst="roundRect">
            <a:avLst>
              <a:gd name="adj" fmla="val 167759"/>
            </a:avLst>
          </a:prstGeom>
          <a:solidFill>
            <a:srgbClr val="224435"/>
          </a:solidFill>
          <a:ln/>
        </p:spPr>
      </p:sp>
      <p:sp>
        <p:nvSpPr>
          <p:cNvPr id="18" name="Text 16"/>
          <p:cNvSpPr/>
          <p:nvPr/>
        </p:nvSpPr>
        <p:spPr>
          <a:xfrm>
            <a:off x="11719560" y="1566863"/>
            <a:ext cx="21800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844444" y="2157413"/>
            <a:ext cx="227123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Boots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44444" y="2550319"/>
            <a:ext cx="392263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Rating: </a:t>
            </a:r>
            <a:r>
              <a:rPr lang="en-US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3.82</a:t>
            </a: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635913" y="3499723"/>
            <a:ext cx="6588443" cy="1342311"/>
          </a:xfrm>
          <a:prstGeom prst="roundRect">
            <a:avLst>
              <a:gd name="adj" fmla="val 8175"/>
            </a:avLst>
          </a:prstGeom>
          <a:solidFill>
            <a:srgbClr val="FFFDE6"/>
          </a:solidFill>
          <a:ln/>
        </p:spPr>
      </p:sp>
      <p:sp>
        <p:nvSpPr>
          <p:cNvPr id="22" name="Shape 20"/>
          <p:cNvSpPr/>
          <p:nvPr/>
        </p:nvSpPr>
        <p:spPr>
          <a:xfrm>
            <a:off x="635913" y="3476863"/>
            <a:ext cx="6588443" cy="91440"/>
          </a:xfrm>
          <a:prstGeom prst="roundRect">
            <a:avLst>
              <a:gd name="adj" fmla="val 83458"/>
            </a:avLst>
          </a:prstGeom>
          <a:solidFill>
            <a:srgbClr val="224435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600" y="3227189"/>
            <a:ext cx="545068" cy="545068"/>
          </a:xfrm>
          <a:prstGeom prst="roundRect">
            <a:avLst>
              <a:gd name="adj" fmla="val 167759"/>
            </a:avLst>
          </a:prstGeom>
          <a:solidFill>
            <a:srgbClr val="224435"/>
          </a:solidFill>
          <a:ln/>
        </p:spPr>
      </p:sp>
      <p:sp>
        <p:nvSpPr>
          <p:cNvPr id="24" name="Text 22"/>
          <p:cNvSpPr/>
          <p:nvPr/>
        </p:nvSpPr>
        <p:spPr>
          <a:xfrm>
            <a:off x="3821073" y="3363397"/>
            <a:ext cx="21800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17601" y="3953947"/>
            <a:ext cx="227123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Hat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817601" y="4346853"/>
            <a:ext cx="617934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Rating: </a:t>
            </a:r>
            <a:r>
              <a:rPr lang="en-US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3.80</a:t>
            </a:r>
            <a:endParaRPr lang="en-US" dirty="0"/>
          </a:p>
        </p:txBody>
      </p:sp>
      <p:sp>
        <p:nvSpPr>
          <p:cNvPr id="27" name="Shape 25"/>
          <p:cNvSpPr/>
          <p:nvPr/>
        </p:nvSpPr>
        <p:spPr>
          <a:xfrm>
            <a:off x="7406045" y="3499723"/>
            <a:ext cx="6588443" cy="1342311"/>
          </a:xfrm>
          <a:prstGeom prst="roundRect">
            <a:avLst>
              <a:gd name="adj" fmla="val 8175"/>
            </a:avLst>
          </a:prstGeom>
          <a:solidFill>
            <a:srgbClr val="FFFDE6"/>
          </a:solidFill>
          <a:ln/>
        </p:spPr>
      </p:sp>
      <p:sp>
        <p:nvSpPr>
          <p:cNvPr id="28" name="Shape 26"/>
          <p:cNvSpPr/>
          <p:nvPr/>
        </p:nvSpPr>
        <p:spPr>
          <a:xfrm>
            <a:off x="7406045" y="3476863"/>
            <a:ext cx="6588443" cy="91440"/>
          </a:xfrm>
          <a:prstGeom prst="roundRect">
            <a:avLst>
              <a:gd name="adj" fmla="val 83458"/>
            </a:avLst>
          </a:prstGeom>
          <a:solidFill>
            <a:srgbClr val="224435"/>
          </a:solidFill>
          <a:ln/>
        </p:spPr>
      </p:sp>
      <p:sp>
        <p:nvSpPr>
          <p:cNvPr id="29" name="Shape 27"/>
          <p:cNvSpPr/>
          <p:nvPr/>
        </p:nvSpPr>
        <p:spPr>
          <a:xfrm>
            <a:off x="10427732" y="3227189"/>
            <a:ext cx="545068" cy="545068"/>
          </a:xfrm>
          <a:prstGeom prst="roundRect">
            <a:avLst>
              <a:gd name="adj" fmla="val 167759"/>
            </a:avLst>
          </a:prstGeom>
          <a:solidFill>
            <a:srgbClr val="224435"/>
          </a:solidFill>
          <a:ln/>
        </p:spPr>
      </p:sp>
      <p:sp>
        <p:nvSpPr>
          <p:cNvPr id="30" name="Text 28"/>
          <p:cNvSpPr/>
          <p:nvPr/>
        </p:nvSpPr>
        <p:spPr>
          <a:xfrm>
            <a:off x="10591205" y="3363397"/>
            <a:ext cx="21800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587733" y="3953947"/>
            <a:ext cx="227123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Skirt</a:t>
            </a:r>
            <a:endParaRPr lang="en-US" sz="2400" dirty="0"/>
          </a:p>
        </p:txBody>
      </p:sp>
      <p:sp>
        <p:nvSpPr>
          <p:cNvPr id="32" name="Text 30"/>
          <p:cNvSpPr/>
          <p:nvPr/>
        </p:nvSpPr>
        <p:spPr>
          <a:xfrm>
            <a:off x="7587733" y="4346853"/>
            <a:ext cx="617934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Rating: </a:t>
            </a:r>
            <a:r>
              <a:rPr lang="en-US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3.78</a:t>
            </a: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613052" y="5114568"/>
            <a:ext cx="382547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Discount-Dependent Products</a:t>
            </a:r>
            <a:endParaRPr lang="en-US" sz="2400" dirty="0"/>
          </a:p>
        </p:txBody>
      </p:sp>
      <p:sp>
        <p:nvSpPr>
          <p:cNvPr id="34" name="Text 32"/>
          <p:cNvSpPr/>
          <p:nvPr/>
        </p:nvSpPr>
        <p:spPr>
          <a:xfrm>
            <a:off x="817601" y="5804535"/>
            <a:ext cx="300728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Overpass Light" pitchFamily="34" charset="-122"/>
                <a:cs typeface="Overpass Light" pitchFamily="34" charset="-120"/>
              </a:rPr>
              <a:t>Hat</a:t>
            </a:r>
            <a:endParaRPr lang="en-US" sz="2000" b="1" dirty="0">
              <a:latin typeface="Playfair Display" panose="00000500000000000000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17601" y="6258639"/>
            <a:ext cx="300728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50% </a:t>
            </a: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discount rate</a:t>
            </a: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4298513" y="5804535"/>
            <a:ext cx="300728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Overpass Light" pitchFamily="34" charset="-122"/>
                <a:cs typeface="Overpass Light" pitchFamily="34" charset="-120"/>
              </a:rPr>
              <a:t>Sneakers</a:t>
            </a:r>
            <a:endParaRPr lang="en-US" sz="2000" b="1" dirty="0">
              <a:latin typeface="Playfair Display" panose="00000500000000000000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4275652" y="6258639"/>
            <a:ext cx="300728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49% </a:t>
            </a: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</a:rPr>
              <a:t>discount</a:t>
            </a: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 rate</a:t>
            </a: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7756564" y="5804535"/>
            <a:ext cx="300728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Overpass Light" pitchFamily="34" charset="-122"/>
                <a:cs typeface="Overpass Light" pitchFamily="34" charset="-120"/>
              </a:rPr>
              <a:t>Coat</a:t>
            </a:r>
            <a:endParaRPr lang="en-US" sz="2000" b="1" dirty="0">
              <a:latin typeface="Playfair Display" panose="00000500000000000000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756564" y="6258639"/>
            <a:ext cx="300728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49% </a:t>
            </a: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discount rate</a:t>
            </a:r>
            <a:endParaRPr lang="en-US" dirty="0"/>
          </a:p>
        </p:txBody>
      </p:sp>
      <p:sp>
        <p:nvSpPr>
          <p:cNvPr id="40" name="Text 38"/>
          <p:cNvSpPr/>
          <p:nvPr/>
        </p:nvSpPr>
        <p:spPr>
          <a:xfrm>
            <a:off x="11214616" y="5804535"/>
            <a:ext cx="300728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Overpass Light" pitchFamily="34" charset="-122"/>
                <a:cs typeface="Overpass Light" pitchFamily="34" charset="-120"/>
              </a:rPr>
              <a:t>Sweater</a:t>
            </a:r>
            <a:endParaRPr lang="en-US" sz="2000" b="1" dirty="0">
              <a:latin typeface="Playfair Display" panose="00000500000000000000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1214616" y="6258639"/>
            <a:ext cx="300728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48% </a:t>
            </a: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discount rate</a:t>
            </a:r>
            <a:endParaRPr lang="en-US" dirty="0"/>
          </a:p>
        </p:txBody>
      </p:sp>
      <p:sp>
        <p:nvSpPr>
          <p:cNvPr id="42" name="Text 40"/>
          <p:cNvSpPr/>
          <p:nvPr/>
        </p:nvSpPr>
        <p:spPr>
          <a:xfrm>
            <a:off x="817601" y="6855500"/>
            <a:ext cx="86074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Overpass Light" pitchFamily="34" charset="-122"/>
                <a:cs typeface="Overpass Light" pitchFamily="34" charset="-120"/>
              </a:rPr>
              <a:t>Pants</a:t>
            </a:r>
            <a:endParaRPr lang="en-US" sz="2000" dirty="0">
              <a:latin typeface="Playfair Display" panose="00000500000000000000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817601" y="7350443"/>
            <a:ext cx="207966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47% </a:t>
            </a:r>
            <a:r>
              <a:rPr lang="en-US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discount rate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F85931-6011-0278-4E5F-55672BEA8B1B}"/>
              </a:ext>
            </a:extLst>
          </p:cNvPr>
          <p:cNvSpPr/>
          <p:nvPr/>
        </p:nvSpPr>
        <p:spPr>
          <a:xfrm>
            <a:off x="12758569" y="7723991"/>
            <a:ext cx="1850315" cy="419548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521" y="431006"/>
            <a:ext cx="5292090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Customer Segmentation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52" y="1234083"/>
            <a:ext cx="2232898" cy="9027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21549" y="1659493"/>
            <a:ext cx="22038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204936" y="1390769"/>
            <a:ext cx="95154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New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204936" y="1729502"/>
            <a:ext cx="95154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83 customers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7422" y="2146816"/>
            <a:ext cx="8955286" cy="11430"/>
          </a:xfrm>
          <a:prstGeom prst="roundRect">
            <a:avLst>
              <a:gd name="adj" fmla="val 575923"/>
            </a:avLst>
          </a:prstGeom>
          <a:solidFill>
            <a:srgbClr val="C3D4C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784" y="2175986"/>
            <a:ext cx="4465915" cy="9027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21430" y="2489597"/>
            <a:ext cx="22038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321385" y="2332673"/>
            <a:ext cx="104727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Returning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6321385" y="2671405"/>
            <a:ext cx="1047274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701 customers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03871" y="3088719"/>
            <a:ext cx="7838837" cy="11430"/>
          </a:xfrm>
          <a:prstGeom prst="roundRect">
            <a:avLst>
              <a:gd name="adj" fmla="val 575923"/>
            </a:avLst>
          </a:prstGeom>
          <a:solidFill>
            <a:srgbClr val="C3D4C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35" y="3117890"/>
            <a:ext cx="6698932" cy="9027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21549" y="3431500"/>
            <a:ext cx="22038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437953" y="3274576"/>
            <a:ext cx="109478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Loyal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7437953" y="3613309"/>
            <a:ext cx="109478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3,116 customers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548521" y="4196834"/>
            <a:ext cx="1353335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Customer classification based on purchase history reveals strong loyalty base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774865" y="5642372"/>
            <a:ext cx="1927622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80%</a:t>
            </a:r>
            <a:endParaRPr lang="en-US" sz="30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291" y="4662845"/>
            <a:ext cx="2350889" cy="235088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759268" y="7209592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Loyal Customers</a:t>
            </a:r>
            <a:endParaRPr lang="en-US" dirty="0"/>
          </a:p>
        </p:txBody>
      </p:sp>
      <p:sp>
        <p:nvSpPr>
          <p:cNvPr id="21" name="Text 15"/>
          <p:cNvSpPr/>
          <p:nvPr/>
        </p:nvSpPr>
        <p:spPr>
          <a:xfrm>
            <a:off x="548521" y="7548324"/>
            <a:ext cx="438054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Majority segment driving revenue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6351270" y="5642372"/>
            <a:ext cx="1927622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18%</a:t>
            </a:r>
            <a:endParaRPr lang="en-US" sz="30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9696" y="4662845"/>
            <a:ext cx="2350889" cy="2350889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335673" y="7209592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Returning Buyers</a:t>
            </a:r>
            <a:endParaRPr lang="en-US" dirty="0"/>
          </a:p>
        </p:txBody>
      </p:sp>
      <p:sp>
        <p:nvSpPr>
          <p:cNvPr id="25" name="Text 18"/>
          <p:cNvSpPr/>
          <p:nvPr/>
        </p:nvSpPr>
        <p:spPr>
          <a:xfrm>
            <a:off x="5124926" y="7548324"/>
            <a:ext cx="438054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Growth opportunity segment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0927675" y="5642372"/>
            <a:ext cx="1927622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2%</a:t>
            </a:r>
            <a:endParaRPr lang="en-US" sz="3050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6101" y="4662845"/>
            <a:ext cx="2350889" cy="2350889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0912078" y="7209592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New Customers</a:t>
            </a:r>
            <a:endParaRPr lang="en-US" dirty="0"/>
          </a:p>
        </p:txBody>
      </p:sp>
      <p:sp>
        <p:nvSpPr>
          <p:cNvPr id="29" name="Text 21"/>
          <p:cNvSpPr/>
          <p:nvPr/>
        </p:nvSpPr>
        <p:spPr>
          <a:xfrm>
            <a:off x="9701332" y="7548324"/>
            <a:ext cx="438054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Acquisition focus needed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5895"/>
            <a:ext cx="6311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0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020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1,053 customers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442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Avg spend: </a:t>
            </a:r>
            <a:r>
              <a:rPr lang="en-US" sz="1750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$59.49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864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Total revenue: </a:t>
            </a:r>
            <a:r>
              <a:rPr lang="en-US" sz="1750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$62,645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1820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24020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2,847 customers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8442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Avg spend: </a:t>
            </a:r>
            <a:r>
              <a:rPr lang="en-US" sz="1750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$59.87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2864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Total revenue: </a:t>
            </a:r>
            <a:r>
              <a:rPr lang="en-US" sz="1750" b="1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538189"/>
            <a:ext cx="5577007" cy="283488"/>
          </a:xfrm>
          <a:prstGeom prst="roundRect">
            <a:avLst>
              <a:gd name="adj" fmla="val 3360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538189"/>
            <a:ext cx="4071104" cy="283488"/>
          </a:xfrm>
          <a:prstGeom prst="roundRect">
            <a:avLst>
              <a:gd name="adj" fmla="val 33606"/>
            </a:avLst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6540818" y="4538189"/>
            <a:ext cx="6325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73%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105046"/>
            <a:ext cx="56428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Repeat Buyers Without Subscription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477132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2,518 customers with 5+ purchases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56884" y="4538189"/>
            <a:ext cx="5582007" cy="283488"/>
          </a:xfrm>
          <a:prstGeom prst="roundRect">
            <a:avLst>
              <a:gd name="adj" fmla="val 3360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56884" y="4538189"/>
            <a:ext cx="1507093" cy="283488"/>
          </a:xfrm>
          <a:prstGeom prst="roundRect">
            <a:avLst>
              <a:gd name="adj" fmla="val 33606"/>
            </a:avLst>
          </a:prstGeom>
          <a:solidFill>
            <a:srgbClr val="224435"/>
          </a:solidFill>
          <a:ln/>
        </p:spPr>
      </p:sp>
      <p:sp>
        <p:nvSpPr>
          <p:cNvPr id="18" name="Text 16"/>
          <p:cNvSpPr/>
          <p:nvPr/>
        </p:nvSpPr>
        <p:spPr>
          <a:xfrm>
            <a:off x="13208913" y="4538189"/>
            <a:ext cx="62769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27%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56884" y="5105046"/>
            <a:ext cx="41034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Subscribed Repeat Buyers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56884" y="5477132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958 loyal subscribers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89" y="6649474"/>
            <a:ext cx="9038699" cy="67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Playfair Display" panose="00000500000000000000" pitchFamily="2" charset="0"/>
                <a:ea typeface="Overpass Light" pitchFamily="34" charset="-122"/>
                <a:cs typeface="Overpass Light" pitchFamily="34" charset="-120"/>
              </a:rPr>
              <a:t>Significant opportunity</a:t>
            </a:r>
            <a:r>
              <a:rPr lang="en-US" dirty="0">
                <a:solidFill>
                  <a:srgbClr val="3B4E4E"/>
                </a:solidFill>
                <a:latin typeface="Playfair Display" panose="00000500000000000000" pitchFamily="2" charset="0"/>
                <a:ea typeface="Overpass Light" pitchFamily="34" charset="-122"/>
                <a:cs typeface="Overpass Light" pitchFamily="34" charset="-120"/>
              </a:rPr>
              <a:t>: </a:t>
            </a:r>
            <a:r>
              <a:rPr lang="en-US" sz="175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Most repeat buyers haven't converted to subscriptions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81C8D-94CB-E655-6B20-F6DEE3E11B17}"/>
              </a:ext>
            </a:extLst>
          </p:cNvPr>
          <p:cNvSpPr/>
          <p:nvPr/>
        </p:nvSpPr>
        <p:spPr>
          <a:xfrm>
            <a:off x="12758569" y="7723991"/>
            <a:ext cx="1850315" cy="419548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5007293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33939"/>
                </a:solidFill>
                <a:latin typeface="Playfair Display" panose="00000500000000000000" pitchFamily="2" charset="0"/>
                <a:ea typeface="Syne Bold" pitchFamily="34" charset="-122"/>
                <a:cs typeface="Syne Bold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1286435"/>
            <a:ext cx="12220688" cy="63407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Source Sans Pro" panose="020F0502020204030204" pitchFamily="34" charset="0"/>
                <a:ea typeface="Overpass Light" pitchFamily="34" charset="-122"/>
                <a:cs typeface="Overpass Light" pitchFamily="34" charset="-120"/>
              </a:rPr>
              <a:t>Young adults generate highest revenue, followed closely by middle-aged customers. Balanced distribution across age groups.</a:t>
            </a:r>
            <a:endParaRPr lang="en-US" sz="12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51980-9D32-9D37-30B6-EC02EF66995E}"/>
              </a:ext>
            </a:extLst>
          </p:cNvPr>
          <p:cNvSpPr/>
          <p:nvPr/>
        </p:nvSpPr>
        <p:spPr>
          <a:xfrm>
            <a:off x="12758569" y="7723991"/>
            <a:ext cx="1850315" cy="419548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462</Words>
  <Application>Microsoft Office PowerPoint</Application>
  <PresentationFormat>Custom</PresentationFormat>
  <Paragraphs>157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Source Sans Pro</vt:lpstr>
      <vt:lpstr>Arial</vt:lpstr>
      <vt:lpstr>Playfair Display</vt:lpstr>
      <vt:lpstr>Overpass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Priyanshu Barjatia</cp:lastModifiedBy>
  <cp:revision>5</cp:revision>
  <dcterms:created xsi:type="dcterms:W3CDTF">2025-10-26T02:36:34Z</dcterms:created>
  <dcterms:modified xsi:type="dcterms:W3CDTF">2025-10-27T03:25:43Z</dcterms:modified>
</cp:coreProperties>
</file>